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notesSlides/notesSlide12.xml" ContentType="application/vnd.openxmlformats-officedocument.presentationml.notes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tags/tag21.xml" ContentType="application/vnd.openxmlformats-officedocument.presentationml.tags+xml"/>
  <Override PartName="/ppt/notesSlides/notesSlide17.xml" ContentType="application/vnd.openxmlformats-officedocument.presentationml.notesSlide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tags/tag30.xml" ContentType="application/vnd.openxmlformats-officedocument.presentationml.tags+xml"/>
  <Override PartName="/ppt/notesSlides/notesSlide26.xml" ContentType="application/vnd.openxmlformats-officedocument.presentationml.notesSlide+xml"/>
  <Override PartName="/ppt/tags/tag31.xml" ContentType="application/vnd.openxmlformats-officedocument.presentationml.tags+xml"/>
  <Override PartName="/ppt/notesSlides/notesSlide27.xml" ContentType="application/vnd.openxmlformats-officedocument.presentationml.notesSlide+xml"/>
  <Override PartName="/ppt/tags/tag32.xml" ContentType="application/vnd.openxmlformats-officedocument.presentationml.tags+xml"/>
  <Override PartName="/ppt/notesSlides/notesSlide28.xml" ContentType="application/vnd.openxmlformats-officedocument.presentationml.notesSlide+xml"/>
  <Override PartName="/ppt/tags/tag33.xml" ContentType="application/vnd.openxmlformats-officedocument.presentationml.tags+xml"/>
  <Override PartName="/ppt/notesSlides/notesSlide29.xml" ContentType="application/vnd.openxmlformats-officedocument.presentationml.notesSlide+xml"/>
  <Override PartName="/ppt/tags/tag34.xml" ContentType="application/vnd.openxmlformats-officedocument.presentationml.tags+xml"/>
  <Override PartName="/ppt/notesSlides/notesSlide30.xml" ContentType="application/vnd.openxmlformats-officedocument.presentationml.notesSlide+xml"/>
  <Override PartName="/ppt/tags/tag35.xml" ContentType="application/vnd.openxmlformats-officedocument.presentationml.tags+xml"/>
  <Override PartName="/ppt/notesSlides/notesSlide31.xml" ContentType="application/vnd.openxmlformats-officedocument.presentationml.notesSlide+xml"/>
  <Override PartName="/ppt/tags/tag36.xml" ContentType="application/vnd.openxmlformats-officedocument.presentationml.tags+xml"/>
  <Override PartName="/ppt/notesSlides/notesSlide32.xml" ContentType="application/vnd.openxmlformats-officedocument.presentationml.notesSlide+xml"/>
  <Override PartName="/ppt/tags/tag37.xml" ContentType="application/vnd.openxmlformats-officedocument.presentationml.tags+xml"/>
  <Override PartName="/ppt/notesSlides/notesSlide33.xml" ContentType="application/vnd.openxmlformats-officedocument.presentationml.notesSlide+xml"/>
  <Override PartName="/ppt/tags/tag38.xml" ContentType="application/vnd.openxmlformats-officedocument.presentationml.tags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62" r:id="rId10"/>
    <p:sldId id="265" r:id="rId11"/>
    <p:sldId id="269" r:id="rId12"/>
    <p:sldId id="270" r:id="rId13"/>
    <p:sldId id="266" r:id="rId14"/>
    <p:sldId id="271" r:id="rId15"/>
    <p:sldId id="267" r:id="rId16"/>
    <p:sldId id="272" r:id="rId17"/>
    <p:sldId id="268" r:id="rId18"/>
    <p:sldId id="273" r:id="rId19"/>
    <p:sldId id="277" r:id="rId20"/>
    <p:sldId id="278" r:id="rId21"/>
    <p:sldId id="276" r:id="rId22"/>
    <p:sldId id="279" r:id="rId23"/>
    <p:sldId id="282" r:id="rId24"/>
    <p:sldId id="286" r:id="rId25"/>
    <p:sldId id="275" r:id="rId26"/>
    <p:sldId id="280" r:id="rId27"/>
    <p:sldId id="274" r:id="rId28"/>
    <p:sldId id="281" r:id="rId29"/>
    <p:sldId id="284" r:id="rId30"/>
    <p:sldId id="287" r:id="rId31"/>
    <p:sldId id="285" r:id="rId32"/>
    <p:sldId id="288" r:id="rId33"/>
    <p:sldId id="283" r:id="rId34"/>
    <p:sldId id="289" r:id="rId35"/>
  </p:sldIdLst>
  <p:sldSz cx="12192000" cy="6858000"/>
  <p:notesSz cx="6858000" cy="9144000"/>
  <p:custDataLst>
    <p:tags r:id="rId3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5190"/>
    <a:srgbClr val="3864B2"/>
    <a:srgbClr val="0F3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323" autoAdjust="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405C8-7EFE-4B15-807D-7765AE454758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0661A-DBC5-460F-8DD8-4E346A31B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558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670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361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295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400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193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5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304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211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594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129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148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720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187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471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985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58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506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448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6027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106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731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9066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7299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7242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990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5086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1569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489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034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1432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3867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0597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5611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80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436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0249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81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29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67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77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623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204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201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891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159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2175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 userDrawn="1"/>
        </p:nvSpPr>
        <p:spPr>
          <a:xfrm>
            <a:off x="4160939" y="2952925"/>
            <a:ext cx="2910980" cy="101506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ОТВЕТ</a:t>
            </a:r>
            <a:endParaRPr lang="ru-RU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492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5DBFB-DE8D-4744-928A-4B216267F296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450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9.xml"/><Relationship Id="rId18" Type="http://schemas.openxmlformats.org/officeDocument/2006/relationships/slide" Target="slide29.xml"/><Relationship Id="rId3" Type="http://schemas.openxmlformats.org/officeDocument/2006/relationships/notesSlide" Target="../notesSlides/notesSlide2.xml"/><Relationship Id="rId7" Type="http://schemas.openxmlformats.org/officeDocument/2006/relationships/slide" Target="slide7.xml"/><Relationship Id="rId12" Type="http://schemas.openxmlformats.org/officeDocument/2006/relationships/slide" Target="slide17.xml"/><Relationship Id="rId17" Type="http://schemas.openxmlformats.org/officeDocument/2006/relationships/slide" Target="slide27.xml"/><Relationship Id="rId2" Type="http://schemas.openxmlformats.org/officeDocument/2006/relationships/slideLayout" Target="../slideLayouts/slideLayout2.xml"/><Relationship Id="rId16" Type="http://schemas.openxmlformats.org/officeDocument/2006/relationships/slide" Target="slide25.xml"/><Relationship Id="rId20" Type="http://schemas.openxmlformats.org/officeDocument/2006/relationships/slide" Target="slide33.xml"/><Relationship Id="rId1" Type="http://schemas.openxmlformats.org/officeDocument/2006/relationships/tags" Target="../tags/tag6.xml"/><Relationship Id="rId6" Type="http://schemas.openxmlformats.org/officeDocument/2006/relationships/slide" Target="slide5.xml"/><Relationship Id="rId11" Type="http://schemas.openxmlformats.org/officeDocument/2006/relationships/slide" Target="slide15.xml"/><Relationship Id="rId5" Type="http://schemas.openxmlformats.org/officeDocument/2006/relationships/slide" Target="slide3.xml"/><Relationship Id="rId15" Type="http://schemas.openxmlformats.org/officeDocument/2006/relationships/slide" Target="slide23.xml"/><Relationship Id="rId10" Type="http://schemas.openxmlformats.org/officeDocument/2006/relationships/slide" Target="slide13.xml"/><Relationship Id="rId19" Type="http://schemas.openxmlformats.org/officeDocument/2006/relationships/slide" Target="slide31.xml"/><Relationship Id="rId4" Type="http://schemas.openxmlformats.org/officeDocument/2006/relationships/audio" Target="../media/audio1.wav"/><Relationship Id="rId9" Type="http://schemas.openxmlformats.org/officeDocument/2006/relationships/slide" Target="slide11.xml"/><Relationship Id="rId14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slide" Target="slide4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slide" Target="slide6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slide" Target="slide8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slide" Target="slide10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6" Type="http://schemas.openxmlformats.org/officeDocument/2006/relationships/image" Target="../media/image7.png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slide" Target="slide12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slide" Target="slide14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slide" Target="slide16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6" Type="http://schemas.openxmlformats.org/officeDocument/2006/relationships/slide" Target="slide18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6" Type="http://schemas.openxmlformats.org/officeDocument/2006/relationships/slide" Target="slide20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6" Type="http://schemas.openxmlformats.org/officeDocument/2006/relationships/slide" Target="slide22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23.xml"/><Relationship Id="rId7" Type="http://schemas.openxmlformats.org/officeDocument/2006/relationships/slide" Target="slide2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Relationship Id="rId6" Type="http://schemas.openxmlformats.org/officeDocument/2006/relationships/image" Target="../media/image2.png"/><Relationship Id="rId5" Type="http://schemas.openxmlformats.org/officeDocument/2006/relationships/slide" Target="slide26.xml"/><Relationship Id="rId4" Type="http://schemas.openxmlformats.org/officeDocument/2006/relationships/audio" Target="../media/audio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6" Type="http://schemas.openxmlformats.org/officeDocument/2006/relationships/slide" Target="slide26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audio" Target="../media/audio3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1.xml"/><Relationship Id="rId6" Type="http://schemas.openxmlformats.org/officeDocument/2006/relationships/slide" Target="slide28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2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3.xml"/><Relationship Id="rId6" Type="http://schemas.openxmlformats.org/officeDocument/2006/relationships/slide" Target="slide30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4.xml"/><Relationship Id="rId6" Type="http://schemas.openxmlformats.org/officeDocument/2006/relationships/image" Target="../media/image21.png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Relationship Id="rId6" Type="http://schemas.openxmlformats.org/officeDocument/2006/relationships/slide" Target="slide32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6.xml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7.xml"/><Relationship Id="rId6" Type="http://schemas.openxmlformats.org/officeDocument/2006/relationships/slide" Target="slide34.xml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8.xml"/><Relationship Id="rId6" Type="http://schemas.openxmlformats.org/officeDocument/2006/relationships/image" Target="../media/image24.png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7572" y="691204"/>
            <a:ext cx="9144000" cy="1655762"/>
          </a:xfrm>
        </p:spPr>
        <p:txBody>
          <a:bodyPr>
            <a:normAutofit/>
          </a:bodyPr>
          <a:lstStyle/>
          <a:p>
            <a:r>
              <a:rPr lang="hy-AM" sz="4000" b="1" dirty="0">
                <a:latin typeface="Arial" panose="020B0604020202020204" pitchFamily="34" charset="0"/>
                <a:cs typeface="Arial" panose="020B0604020202020204" pitchFamily="34" charset="0"/>
              </a:rPr>
              <a:t>Մ</a:t>
            </a:r>
            <a:r>
              <a:rPr lang="hy-AM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աթեմատիկական </a:t>
            </a:r>
            <a:r>
              <a:rPr lang="hy-AM" sz="4000" b="1" dirty="0">
                <a:latin typeface="Arial" panose="020B0604020202020204" pitchFamily="34" charset="0"/>
                <a:cs typeface="Arial" panose="020B0604020202020204" pitchFamily="34" charset="0"/>
              </a:rPr>
              <a:t>խաղ</a:t>
            </a:r>
            <a:endParaRPr lang="ru-RU" sz="4000" b="1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759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D5190"/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72885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1024">
                  <a:extLst>
                    <a:ext uri="{9D8B030D-6E8A-4147-A177-3AD203B41FA5}">
                      <a16:colId xmlns:a16="http://schemas.microsoft.com/office/drawing/2014/main" val="2227147045"/>
                    </a:ext>
                  </a:extLst>
                </a:gridCol>
                <a:gridCol w="1981201">
                  <a:extLst>
                    <a:ext uri="{9D8B030D-6E8A-4147-A177-3AD203B41FA5}">
                      <a16:colId xmlns:a16="http://schemas.microsoft.com/office/drawing/2014/main" val="2969158035"/>
                    </a:ext>
                  </a:extLst>
                </a:gridCol>
                <a:gridCol w="1952626">
                  <a:extLst>
                    <a:ext uri="{9D8B030D-6E8A-4147-A177-3AD203B41FA5}">
                      <a16:colId xmlns:a16="http://schemas.microsoft.com/office/drawing/2014/main" val="1442546935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171621456"/>
                    </a:ext>
                  </a:extLst>
                </a:gridCol>
                <a:gridCol w="1962149">
                  <a:extLst>
                    <a:ext uri="{9D8B030D-6E8A-4147-A177-3AD203B41FA5}">
                      <a16:colId xmlns:a16="http://schemas.microsoft.com/office/drawing/2014/main" val="1733009994"/>
                    </a:ext>
                  </a:extLst>
                </a:gridCol>
              </a:tblGrid>
              <a:tr h="1366782">
                <a:tc>
                  <a:txBody>
                    <a:bodyPr/>
                    <a:lstStyle/>
                    <a:p>
                      <a:pPr algn="ctr"/>
                      <a:r>
                        <a:rPr lang="hy-AM" sz="25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Տարբերակ</a:t>
                      </a:r>
                      <a:r>
                        <a:rPr lang="hy-AM" sz="25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1</a:t>
                      </a:r>
                      <a:endParaRPr lang="ru-RU" sz="2500" b="0" cap="none" spc="0" dirty="0">
                        <a:ln w="0"/>
                        <a:solidFill>
                          <a:schemeClr val="bg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5" action="ppaction://hlinksldjump"/>
                        </a:rPr>
                        <a:t>Խնդիր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5" action="ppaction://hlinksldjump"/>
                        </a:rPr>
                        <a:t> 1</a:t>
                      </a:r>
                      <a:endParaRPr lang="ru-RU" sz="2400" u="none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6" action="ppaction://hlinksldjump"/>
                        </a:rPr>
                        <a:t>Խնդիր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6" action="ppaction://hlinksldjump"/>
                        </a:rPr>
                        <a:t> 2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endParaRPr lang="ru-RU" sz="24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7" action="ppaction://hlinksldjump"/>
                        </a:rPr>
                        <a:t>Խնդիր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7" action="ppaction://hlinksldjump"/>
                        </a:rPr>
                        <a:t> 3</a:t>
                      </a:r>
                      <a:endParaRPr lang="ru-RU" sz="2400" u="none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8" action="ppaction://hlinksldjump"/>
                        </a:rPr>
                        <a:t>Խնդիր 4</a:t>
                      </a:r>
                      <a:endParaRPr lang="ru-RU" sz="24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27862758"/>
                  </a:ext>
                </a:extLst>
              </a:tr>
              <a:tr h="18304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2500" b="0" i="0" u="none" strike="noStrike" kern="1200" cap="none" spc="0" normalizeH="0" baseline="0" noProof="0" dirty="0" smtClean="0">
                          <a:ln w="0"/>
                          <a:solidFill>
                            <a:prstClr val="white"/>
                          </a:solidFill>
                          <a:effectLst>
                            <a:outerShdw blurRad="38100" dist="1905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Տարբերակ 2</a:t>
                      </a:r>
                      <a:endParaRPr kumimoji="0" lang="ru-RU" sz="2500" b="0" i="0" u="none" strike="noStrike" kern="1200" cap="none" spc="0" normalizeH="0" baseline="0" noProof="0" dirty="0">
                        <a:ln w="0"/>
                        <a:solidFill>
                          <a:prstClr val="white"/>
                        </a:solidFill>
                        <a:effectLst>
                          <a:outerShdw blurRad="38100" dist="1905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9" action="ppaction://hlinksldjump"/>
                        </a:rPr>
                        <a:t>Խնդիր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9" action="ppaction://hlinksldjump"/>
                        </a:rPr>
                        <a:t> 1</a:t>
                      </a:r>
                      <a:endParaRPr lang="ru-RU" sz="2400" u="none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0" action="ppaction://hlinksldjump"/>
                        </a:rPr>
                        <a:t>Խնդիր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0" action="ppaction://hlinksldjump"/>
                        </a:rPr>
                        <a:t> 2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endParaRPr lang="ru-RU" sz="24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1" action="ppaction://hlinksldjump"/>
                        </a:rPr>
                        <a:t>Խնդիր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1" action="ppaction://hlinksldjump"/>
                        </a:rPr>
                        <a:t> 3</a:t>
                      </a:r>
                      <a:endParaRPr lang="ru-RU" sz="2400" u="none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2" action="ppaction://hlinksldjump"/>
                        </a:rPr>
                        <a:t>Խնդիր 4</a:t>
                      </a:r>
                      <a:endParaRPr lang="ru-RU" sz="24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3021943"/>
                  </a:ext>
                </a:extLst>
              </a:tr>
              <a:tr h="18304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2500" b="0" i="0" u="none" strike="noStrike" kern="1200" cap="none" spc="0" normalizeH="0" baseline="0" noProof="0" dirty="0" smtClean="0">
                          <a:ln w="0"/>
                          <a:solidFill>
                            <a:prstClr val="white"/>
                          </a:solidFill>
                          <a:effectLst>
                            <a:outerShdw blurRad="38100" dist="1905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Տարբերակ 3</a:t>
                      </a:r>
                      <a:endParaRPr kumimoji="0" lang="ru-RU" sz="2500" b="0" i="0" u="none" strike="noStrike" kern="1200" cap="none" spc="0" normalizeH="0" baseline="0" noProof="0" dirty="0">
                        <a:ln w="0"/>
                        <a:solidFill>
                          <a:prstClr val="white"/>
                        </a:solidFill>
                        <a:effectLst>
                          <a:outerShdw blurRad="38100" dist="1905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3" action="ppaction://hlinksldjump"/>
                        </a:rPr>
                        <a:t>Խնդիր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3" action="ppaction://hlinksldjump"/>
                        </a:rPr>
                        <a:t> 1</a:t>
                      </a:r>
                      <a:endParaRPr lang="ru-RU" sz="2400" u="none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4" action="ppaction://hlinksldjump"/>
                        </a:rPr>
                        <a:t>Խնդիր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4" action="ppaction://hlinksldjump"/>
                        </a:rPr>
                        <a:t> 2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endParaRPr lang="ru-RU" sz="24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5" action="ppaction://hlinksldjump"/>
                        </a:rPr>
                        <a:t>Խնդիր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5" action="ppaction://hlinksldjump"/>
                        </a:rPr>
                        <a:t> 3</a:t>
                      </a:r>
                      <a:endParaRPr lang="ru-RU" sz="2400" u="none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6" action="ppaction://hlinksldjump"/>
                        </a:rPr>
                        <a:t>Խնդիր 4</a:t>
                      </a:r>
                      <a:endParaRPr lang="ru-RU" sz="24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86883526"/>
                  </a:ext>
                </a:extLst>
              </a:tr>
              <a:tr h="18304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2500" b="0" i="0" u="none" strike="noStrike" kern="1200" cap="none" spc="0" normalizeH="0" baseline="0" noProof="0" dirty="0" smtClean="0">
                          <a:ln w="0"/>
                          <a:solidFill>
                            <a:prstClr val="white"/>
                          </a:solidFill>
                          <a:effectLst>
                            <a:outerShdw blurRad="38100" dist="1905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Տարբերակ 4</a:t>
                      </a:r>
                      <a:endParaRPr kumimoji="0" lang="ru-RU" sz="2500" b="0" i="0" u="none" strike="noStrike" kern="1200" cap="none" spc="0" normalizeH="0" baseline="0" noProof="0" dirty="0">
                        <a:ln w="0"/>
                        <a:solidFill>
                          <a:prstClr val="white"/>
                        </a:solidFill>
                        <a:effectLst>
                          <a:outerShdw blurRad="38100" dist="1905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uLnTx/>
                        <a:uFillTx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7" action="ppaction://hlinksldjump"/>
                        </a:rPr>
                        <a:t>Խնդիր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7" action="ppaction://hlinksldjump"/>
                        </a:rPr>
                        <a:t> 1</a:t>
                      </a:r>
                      <a:endParaRPr lang="ru-RU" sz="2400" u="none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8" action="ppaction://hlinksldjump"/>
                        </a:rPr>
                        <a:t>Խնդիր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8" action="ppaction://hlinksldjump"/>
                        </a:rPr>
                        <a:t> 2 </a:t>
                      </a:r>
                      <a:endParaRPr lang="ru-RU" sz="24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9" action="ppaction://hlinksldjump"/>
                        </a:rPr>
                        <a:t>Խնդիր</a:t>
                      </a:r>
                      <a:r>
                        <a:rPr lang="hy-AM" sz="2400" b="0" cap="none" spc="0" baseline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9" action="ppaction://hlinksldjump"/>
                        </a:rPr>
                        <a:t> 3</a:t>
                      </a:r>
                      <a:endParaRPr lang="ru-RU" sz="2400" u="none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b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0" action="ppaction://hlinksldjump"/>
                        </a:rPr>
                        <a:t>Խնդիր 4</a:t>
                      </a:r>
                      <a:endParaRPr lang="ru-RU" sz="24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583455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26491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chimes.wav"/>
          </p:stSnd>
        </p:sndAc>
      </p:transition>
    </mc:Choice>
    <mc:Fallback>
      <p:transition spd="slow" advClick="0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73642" y="623521"/>
            <a:ext cx="727800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Տարբերակ </a:t>
            </a:r>
            <a:r>
              <a:rPr lang="hy-AM" sz="36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1/Խնդիրներ 1</a:t>
            </a:r>
          </a:p>
          <a:p>
            <a:pPr algn="ctr"/>
            <a:r>
              <a:rPr lang="hy-AM" sz="4400" b="1" dirty="0"/>
              <a:t>Երեկ հինգշաբթի </a:t>
            </a:r>
            <a:r>
              <a:rPr lang="hy-AM" sz="4400" b="1" dirty="0" smtClean="0"/>
              <a:t>էր։</a:t>
            </a:r>
            <a:r>
              <a:rPr lang="en-US" sz="4400" b="1" dirty="0" smtClean="0"/>
              <a:t> </a:t>
            </a:r>
            <a:r>
              <a:rPr lang="hy-AM" sz="4400" b="1" dirty="0" smtClean="0"/>
              <a:t>Ի՞նչ </a:t>
            </a:r>
            <a:r>
              <a:rPr lang="hy-AM" sz="4400" b="1" dirty="0"/>
              <a:t>օր կլինի վաղը չէ մյուս օրը։</a:t>
            </a:r>
            <a:endParaRPr lang="ru-RU" sz="4400" b="1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544" y="5481679"/>
            <a:ext cx="3551867" cy="1217784"/>
          </a:xfrm>
          <a:prstGeom prst="rect">
            <a:avLst/>
          </a:prstGeom>
        </p:spPr>
      </p:pic>
      <p:sp>
        <p:nvSpPr>
          <p:cNvPr id="4" name="Rectangle 3">
            <a:hlinkClick r:id="rId5" action="ppaction://hlinksldjump"/>
          </p:cNvPr>
          <p:cNvSpPr/>
          <p:nvPr/>
        </p:nvSpPr>
        <p:spPr>
          <a:xfrm>
            <a:off x="4691611" y="5890516"/>
            <a:ext cx="2642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31" y="2828487"/>
            <a:ext cx="9182144" cy="2646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771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r>
              <a:rPr lang="en-US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1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hy-AM" sz="2000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Խնդիր 1 / Կիրակի 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hlinkClick r:id="rId5" action="ppaction://hlinksldjump"/>
          </p:cNvPr>
          <p:cNvSpPr/>
          <p:nvPr/>
        </p:nvSpPr>
        <p:spPr>
          <a:xfrm>
            <a:off x="4827391" y="5719551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97216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786" y="5348747"/>
            <a:ext cx="3914633" cy="1342161"/>
          </a:xfrm>
          <a:prstGeom prst="rect">
            <a:avLst/>
          </a:prstGeom>
        </p:spPr>
      </p:pic>
      <p:sp>
        <p:nvSpPr>
          <p:cNvPr id="9" name="Rectangle 8">
            <a:hlinkClick r:id="rId6" action="ppaction://hlinksldjump"/>
          </p:cNvPr>
          <p:cNvSpPr/>
          <p:nvPr/>
        </p:nvSpPr>
        <p:spPr>
          <a:xfrm>
            <a:off x="4406877" y="5764208"/>
            <a:ext cx="26420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ru-RU" sz="2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2177400" y="267499"/>
            <a:ext cx="7278007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Տարբերակ 1/Խնդիրներ </a:t>
            </a:r>
            <a:r>
              <a:rPr lang="hy-AM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  <a:p>
            <a:pPr algn="ctr"/>
            <a:r>
              <a:rPr lang="hy-AM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Ցույց տուր կանաչ քառակուսու հասցեն։</a:t>
            </a:r>
            <a:endParaRPr lang="hy-AM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91" y="1861447"/>
            <a:ext cx="8581701" cy="3279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179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hy-AM" sz="40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r>
              <a:rPr lang="en-US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1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0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</a:t>
            </a:r>
            <a:r>
              <a:rPr lang="hy-AM" sz="20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արբերակ 1/ Խնդիր 2- </a:t>
            </a:r>
            <a:r>
              <a:rPr lang="en-US" sz="20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B3</a:t>
            </a:r>
            <a:endParaRPr lang="ru-RU" sz="2000" b="1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5">
            <a:hlinkClick r:id="rId5" action="ppaction://hlinksldjump"/>
          </p:cNvPr>
          <p:cNvSpPr/>
          <p:nvPr/>
        </p:nvSpPr>
        <p:spPr>
          <a:xfrm>
            <a:off x="4709404" y="5803300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15281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525" y="4734233"/>
            <a:ext cx="4705835" cy="1613431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4677044" y="5340893"/>
            <a:ext cx="2642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1332894" y="503474"/>
            <a:ext cx="9527457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Տարբերակ </a:t>
            </a:r>
            <a:r>
              <a:rPr lang="hy-AM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/ Խնդիրներ 3</a:t>
            </a:r>
          </a:p>
          <a:p>
            <a:pPr algn="ctr"/>
            <a:r>
              <a:rPr lang="hy-AM" sz="2800" b="1" dirty="0"/>
              <a:t>Կար 6 բլոկ։ Դրանցից մի քանիսը բաժանեցին երկու հավասար մասերի։ Դարձավ 10 բլոկ։ Քանի՞ խորանարդ կտրեցին։</a:t>
            </a:r>
            <a:endParaRPr lang="hy-AM" sz="28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6411" y="2822627"/>
            <a:ext cx="9083336" cy="1911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855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4827389" y="5719551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r>
              <a:rPr lang="hy-AM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hy-AM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Տարբերակ 1 / Խնդիր 3 - 4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30333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759" y="5138347"/>
            <a:ext cx="4584622" cy="1571872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4691611" y="5524173"/>
            <a:ext cx="2642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2373643" y="518222"/>
            <a:ext cx="72780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Տարբերակ </a:t>
            </a:r>
            <a:r>
              <a:rPr lang="hy-AM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 / Խնդիրներ 4</a:t>
            </a:r>
          </a:p>
          <a:p>
            <a:pPr algn="ctr"/>
            <a:endParaRPr lang="hy-AM" sz="320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r>
              <a:rPr lang="hy-AM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Գրի՛ր </a:t>
            </a:r>
            <a:r>
              <a:rPr lang="hy-AM" sz="3200" b="1" dirty="0">
                <a:latin typeface="Arial" panose="020B0604020202020204" pitchFamily="34" charset="0"/>
                <a:cs typeface="Arial" panose="020B0604020202020204" pitchFamily="34" charset="0"/>
              </a:rPr>
              <a:t>անհրաժեշտ թվերը։</a:t>
            </a:r>
            <a:endParaRPr lang="hy-AM" sz="32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381" y="2366876"/>
            <a:ext cx="10444666" cy="2492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5743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4827389" y="5719551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922182" y="340022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b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Տարբերակ 1 / Խնդիր 4 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2536" y="2481569"/>
            <a:ext cx="10067569" cy="2178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7882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230" y="5253500"/>
            <a:ext cx="3924171" cy="1345431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4775590" y="5690461"/>
            <a:ext cx="2642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1474839" y="473977"/>
            <a:ext cx="877698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Տարբերակ </a:t>
            </a:r>
            <a:r>
              <a:rPr lang="hy-AM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2/Խնդիրներ 1</a:t>
            </a:r>
          </a:p>
          <a:p>
            <a:pPr algn="ctr"/>
            <a:r>
              <a:rPr lang="en-US" sz="3200" b="1" dirty="0" err="1"/>
              <a:t>Երեկ</a:t>
            </a:r>
            <a:r>
              <a:rPr lang="en-US" sz="3200" b="1" dirty="0"/>
              <a:t> </a:t>
            </a:r>
            <a:r>
              <a:rPr lang="en-US" sz="3200" b="1" dirty="0" err="1"/>
              <a:t>չէ</a:t>
            </a:r>
            <a:r>
              <a:rPr lang="en-US" sz="3200" b="1" dirty="0"/>
              <a:t> </a:t>
            </a:r>
            <a:r>
              <a:rPr lang="en-US" sz="3200" b="1" dirty="0" err="1"/>
              <a:t>առաջին</a:t>
            </a:r>
            <a:r>
              <a:rPr lang="en-US" sz="3200" b="1" dirty="0"/>
              <a:t> </a:t>
            </a:r>
            <a:r>
              <a:rPr lang="en-US" sz="3200" b="1" dirty="0" err="1"/>
              <a:t>օրը</a:t>
            </a:r>
            <a:r>
              <a:rPr lang="en-US" sz="3200" b="1" dirty="0"/>
              <a:t> </a:t>
            </a:r>
            <a:r>
              <a:rPr lang="en-US" sz="3200" b="1" dirty="0" err="1"/>
              <a:t>Մաքսի</a:t>
            </a:r>
            <a:r>
              <a:rPr lang="en-US" sz="3200" b="1" dirty="0"/>
              <a:t> </a:t>
            </a:r>
            <a:r>
              <a:rPr lang="en-US" sz="3200" b="1" dirty="0" err="1"/>
              <a:t>տարեդարձն</a:t>
            </a:r>
            <a:r>
              <a:rPr lang="en-US" sz="3200" b="1" dirty="0"/>
              <a:t> </a:t>
            </a:r>
            <a:r>
              <a:rPr lang="en-US" sz="3200" b="1" dirty="0" err="1"/>
              <a:t>էր</a:t>
            </a:r>
            <a:r>
              <a:rPr lang="en-US" sz="3200" b="1" dirty="0"/>
              <a:t>: </a:t>
            </a:r>
            <a:r>
              <a:rPr lang="en-US" sz="3200" b="1" dirty="0" err="1"/>
              <a:t>Վաղը</a:t>
            </a:r>
            <a:r>
              <a:rPr lang="en-US" sz="3200" b="1" dirty="0"/>
              <a:t> </a:t>
            </a:r>
            <a:r>
              <a:rPr lang="en-US" sz="3200" b="1" dirty="0" err="1"/>
              <a:t>չէ</a:t>
            </a:r>
            <a:r>
              <a:rPr lang="en-US" sz="3200" b="1" dirty="0"/>
              <a:t> </a:t>
            </a:r>
            <a:r>
              <a:rPr lang="en-US" sz="3200" b="1" dirty="0" err="1"/>
              <a:t>մյուս</a:t>
            </a:r>
            <a:r>
              <a:rPr lang="en-US" sz="3200" b="1" dirty="0"/>
              <a:t> </a:t>
            </a:r>
            <a:r>
              <a:rPr lang="en-US" sz="3200" b="1" dirty="0" err="1"/>
              <a:t>օրը</a:t>
            </a:r>
            <a:r>
              <a:rPr lang="en-US" sz="3200" b="1" dirty="0"/>
              <a:t> </a:t>
            </a:r>
            <a:r>
              <a:rPr lang="en-US" sz="3200" b="1" dirty="0" err="1"/>
              <a:t>երեքշաբթի</a:t>
            </a:r>
            <a:r>
              <a:rPr lang="en-US" sz="3200" b="1" dirty="0"/>
              <a:t> է: </a:t>
            </a:r>
            <a:r>
              <a:rPr lang="en-US" sz="3200" b="1" dirty="0" err="1"/>
              <a:t>Շաբաթվա</a:t>
            </a:r>
            <a:r>
              <a:rPr lang="en-US" sz="3200" b="1" dirty="0"/>
              <a:t> </a:t>
            </a:r>
            <a:r>
              <a:rPr lang="en-US" sz="3200" b="1" dirty="0" err="1"/>
              <a:t>ո՞ր</a:t>
            </a:r>
            <a:r>
              <a:rPr lang="en-US" sz="3200" b="1" dirty="0"/>
              <a:t> </a:t>
            </a:r>
            <a:r>
              <a:rPr lang="en-US" sz="3200" b="1" dirty="0" err="1"/>
              <a:t>օրն</a:t>
            </a:r>
            <a:r>
              <a:rPr lang="en-US" sz="3200" b="1" dirty="0"/>
              <a:t> </a:t>
            </a:r>
            <a:r>
              <a:rPr lang="en-US" sz="3200" b="1" dirty="0" err="1"/>
              <a:t>էր</a:t>
            </a:r>
            <a:r>
              <a:rPr lang="en-US" sz="3200" b="1" dirty="0"/>
              <a:t> </a:t>
            </a:r>
            <a:r>
              <a:rPr lang="en-US" sz="3200" b="1" dirty="0" err="1"/>
              <a:t>տարեդարձը</a:t>
            </a:r>
            <a:r>
              <a:rPr lang="en-US" sz="3200" b="1" dirty="0"/>
              <a:t>:</a:t>
            </a:r>
            <a:endParaRPr lang="ru-RU" sz="3200" b="1" dirty="0"/>
          </a:p>
          <a:p>
            <a:pPr algn="ctr"/>
            <a:endParaRPr lang="hy-AM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409" y="2698955"/>
            <a:ext cx="8257840" cy="2585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1074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4857048" y="5719551"/>
            <a:ext cx="247696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 fontScale="90000"/>
          </a:bodyPr>
          <a:lstStyle/>
          <a:p>
            <a:pPr algn="ctr"/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b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1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8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</a:t>
            </a:r>
            <a:r>
              <a:rPr lang="hy-AM" sz="28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արբերակ 2 / Խնդիր 1 - ուրբաթ</a:t>
            </a:r>
            <a:endParaRPr lang="ru-RU" sz="2800" b="1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48942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792" y="5329785"/>
            <a:ext cx="3599706" cy="1234186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4775591" y="5690461"/>
            <a:ext cx="2642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2373643" y="414983"/>
            <a:ext cx="72780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Տարբերակ </a:t>
            </a:r>
            <a:r>
              <a:rPr lang="hy-AM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2/ Խնդիրներ 2</a:t>
            </a:r>
            <a:endParaRPr lang="en-US" sz="320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hy-AM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Ցույց </a:t>
            </a:r>
            <a:r>
              <a:rPr lang="hy-AM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տուր կանաչ քառակուսու հասցեն։</a:t>
            </a:r>
          </a:p>
          <a:p>
            <a:pPr algn="ctr"/>
            <a:endParaRPr lang="hy-AM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692" y="2031719"/>
            <a:ext cx="8649907" cy="3372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0890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4827389" y="5719551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931230"/>
          </a:xfrm>
        </p:spPr>
        <p:txBody>
          <a:bodyPr>
            <a:normAutofit/>
          </a:bodyPr>
          <a:lstStyle/>
          <a:p>
            <a:pPr algn="ctr"/>
            <a:r>
              <a:rPr lang="hy-AM" sz="60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r>
              <a:rPr lang="en-US" sz="54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sz="54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8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28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6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</a:t>
            </a:r>
            <a:r>
              <a:rPr lang="hy-AM" sz="36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արբերակ </a:t>
            </a:r>
            <a:r>
              <a:rPr lang="hy-AM" sz="36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2/ </a:t>
            </a:r>
            <a:r>
              <a:rPr lang="hy-AM" sz="36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Խնդիր 2- </a:t>
            </a:r>
            <a:r>
              <a:rPr lang="en-US" sz="36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E3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75812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343" y="5797450"/>
            <a:ext cx="4936606" cy="1092719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4836370" y="6093756"/>
            <a:ext cx="2448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endParaRPr lang="ru-RU" sz="2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1436380" y="488724"/>
            <a:ext cx="92480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Տարբերակ </a:t>
            </a:r>
            <a:r>
              <a:rPr lang="hy-AM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 / Խնդիրներ 3</a:t>
            </a:r>
          </a:p>
          <a:p>
            <a:pPr algn="ctr"/>
            <a:endParaRPr lang="en-US" sz="320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Կար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բլոկ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նրանիցի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մի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քանիսը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կտրատեցին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երեք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մասի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ստացվեց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11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բլոկ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Քանի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՞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բլոկ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կտրատեցին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hy-AM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hy-AM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6125" y="3487656"/>
            <a:ext cx="7383565" cy="1673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05295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4827389" y="5719551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Ճիշտպատասխան</a:t>
            </a:r>
            <a:b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Տարբերակ 2 / Խնդիր 3 - </a:t>
            </a:r>
            <a:r>
              <a:rPr lang="hy-AM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83406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63" y="5269546"/>
            <a:ext cx="4012661" cy="1375771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4872571" y="5690461"/>
            <a:ext cx="24481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endParaRPr lang="ru-RU" sz="2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1586547" y="400235"/>
            <a:ext cx="8801492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Տարբերակ 2 / Խնդիրներ </a:t>
            </a:r>
            <a:r>
              <a:rPr lang="hy-AM" sz="36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4</a:t>
            </a:r>
          </a:p>
          <a:p>
            <a:pPr algn="ctr"/>
            <a:endParaRPr lang="hy-AM" sz="360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r>
              <a:rPr lang="hy-AM" sz="3600" b="1" dirty="0">
                <a:latin typeface="Arial" panose="020B0604020202020204" pitchFamily="34" charset="0"/>
                <a:cs typeface="Arial" panose="020B0604020202020204" pitchFamily="34" charset="0"/>
              </a:rPr>
              <a:t>Գրի՛ր անհրաժեշտ թվերը։</a:t>
            </a:r>
            <a:endParaRPr lang="hy-AM" sz="36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endParaRPr lang="hy-AM" sz="36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8832" y="2564935"/>
            <a:ext cx="9610495" cy="1919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6371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4827389" y="5719551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340022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hy-AM" sz="3500" b="1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Ճիշտ պատասխան</a:t>
            </a:r>
            <a:br>
              <a:rPr lang="hy-AM" sz="3500" b="1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y-AM" sz="3500" b="1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Տարբերակ 2 / Խնդիր 4 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433" y="2341766"/>
            <a:ext cx="10301341" cy="1989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92419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809" y="5147187"/>
            <a:ext cx="4627637" cy="158662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4385875" y="5740442"/>
            <a:ext cx="24481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endParaRPr lang="ru-RU" sz="2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693174" y="488726"/>
            <a:ext cx="1064833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Տ</a:t>
            </a:r>
            <a:r>
              <a:rPr lang="hy-AM" sz="3500" b="1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արբերակ 3/ Խնդիր 1</a:t>
            </a:r>
          </a:p>
          <a:p>
            <a:pPr algn="ctr"/>
            <a:r>
              <a:rPr lang="hy-AM" sz="3200" b="1" dirty="0"/>
              <a:t>Ժամը 10։00-ին </a:t>
            </a:r>
            <a:r>
              <a:rPr lang="hy-AM" sz="3200" b="1" dirty="0" smtClean="0"/>
              <a:t>Մոնիկան </a:t>
            </a:r>
            <a:r>
              <a:rPr lang="hy-AM" sz="3200" b="1" dirty="0"/>
              <a:t>6 կեքս դրեց </a:t>
            </a:r>
            <a:r>
              <a:rPr lang="hy-AM" sz="3200" b="1" dirty="0" smtClean="0"/>
              <a:t>ջեռոցը։ Ժամը </a:t>
            </a:r>
            <a:r>
              <a:rPr lang="hy-AM" sz="3200" b="1" dirty="0"/>
              <a:t>11։00-ին նրանք պատրաստ էին</a:t>
            </a:r>
            <a:r>
              <a:rPr lang="hy-AM" sz="3200" b="1" dirty="0" smtClean="0"/>
              <a:t>։ Քանի՞ </a:t>
            </a:r>
            <a:r>
              <a:rPr lang="hy-AM" sz="3200" b="1" dirty="0"/>
              <a:t>րոպեում է պատրաստվում մեկ կեքսը։ </a:t>
            </a:r>
            <a:endParaRPr lang="hy-AM" sz="3200" b="1" dirty="0" smtClean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283" y="2664753"/>
            <a:ext cx="3496163" cy="2514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6799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4827389" y="5719551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94478" y="2227815"/>
            <a:ext cx="10759642" cy="1513263"/>
          </a:xfrm>
        </p:spPr>
        <p:txBody>
          <a:bodyPr>
            <a:normAutofit fontScale="90000"/>
          </a:bodyPr>
          <a:lstStyle/>
          <a:p>
            <a:pPr algn="ctr"/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 </a:t>
            </a:r>
            <a:r>
              <a:rPr lang="hy-AM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hy-AM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Տարբերակ 2 / Խնդիր 1 - 60 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10009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008" y="6051410"/>
            <a:ext cx="3846801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4562505" y="6254650"/>
            <a:ext cx="2642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2118406" y="429731"/>
            <a:ext cx="72780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</a:t>
            </a:r>
            <a:r>
              <a:rPr lang="hy-AM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արբերակ 3/ Խնդիր </a:t>
            </a:r>
            <a:r>
              <a:rPr lang="hy-AM" sz="32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hy-AM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hy-AM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Ցույց տուր կարմիր քառակուսու հասցեն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188" y="1899484"/>
            <a:ext cx="6816705" cy="36955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1093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4827389" y="5719551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r>
              <a:rPr lang="en-US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1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0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</a:t>
            </a:r>
            <a:r>
              <a:rPr lang="hy-AM" sz="20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արբերակ 3 / Խնդիր 2-</a:t>
            </a:r>
            <a:r>
              <a:rPr lang="en-US" sz="2000" b="1" cap="none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D5</a:t>
            </a:r>
            <a:endParaRPr lang="ru-RU" sz="2000" b="1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91840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134" y="5326757"/>
            <a:ext cx="3814247" cy="1307743"/>
          </a:xfrm>
          <a:prstGeom prst="rect">
            <a:avLst/>
          </a:prstGeom>
        </p:spPr>
      </p:pic>
      <p:sp>
        <p:nvSpPr>
          <p:cNvPr id="8" name="Rectangle 7">
            <a:hlinkClick r:id="rId7" action="ppaction://hlinksldjump"/>
          </p:cNvPr>
          <p:cNvSpPr/>
          <p:nvPr/>
        </p:nvSpPr>
        <p:spPr>
          <a:xfrm>
            <a:off x="4775590" y="5690461"/>
            <a:ext cx="2642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1489585" y="429731"/>
            <a:ext cx="9046123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</a:t>
            </a:r>
            <a:r>
              <a:rPr lang="hy-AM" sz="35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արբերակ 3 / Խնդիր 3</a:t>
            </a:r>
          </a:p>
          <a:p>
            <a:pPr algn="ctr"/>
            <a:r>
              <a:rPr lang="hy-AM" sz="2800" b="1" dirty="0"/>
              <a:t>Ինքնաթիռը թռչելու է </a:t>
            </a:r>
            <a:r>
              <a:rPr lang="hy-AM" sz="2800" b="1" dirty="0" smtClean="0"/>
              <a:t>3 ու կես </a:t>
            </a:r>
            <a:r>
              <a:rPr lang="hy-AM" sz="2800" b="1" dirty="0"/>
              <a:t>ժամ հետո</a:t>
            </a:r>
            <a:r>
              <a:rPr lang="hy-AM" sz="2800" b="1" dirty="0" smtClean="0"/>
              <a:t>։ Ստյոպան տանից </a:t>
            </a:r>
            <a:r>
              <a:rPr lang="hy-AM" sz="2800" b="1" dirty="0"/>
              <a:t>դուրս եկավ 1 ժամ առաջ</a:t>
            </a:r>
            <a:r>
              <a:rPr lang="hy-AM" sz="2800" b="1" dirty="0" smtClean="0"/>
              <a:t>։ Թռիչքից </a:t>
            </a:r>
            <a:r>
              <a:rPr lang="hy-AM" sz="2800" b="1" dirty="0"/>
              <a:t>ինչքան ժամանակ առաջ նա դուրս եկավ։</a:t>
            </a:r>
            <a:endParaRPr lang="ru-RU" sz="2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3" y="2429191"/>
            <a:ext cx="5545506" cy="2821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4541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5999" y="2260753"/>
            <a:ext cx="74948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Ճ</a:t>
            </a:r>
            <a:r>
              <a:rPr lang="hy-AM" sz="28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իշտ պատասխան</a:t>
            </a:r>
            <a:br>
              <a:rPr lang="hy-AM" sz="28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hy-AM" sz="28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/>
            </a:r>
            <a:br>
              <a:rPr lang="hy-AM" sz="28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hy-AM" sz="28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Տարբերակ 3 / Խնդիր 3 – 4 ժամ 30 րոպե</a:t>
            </a:r>
            <a:r>
              <a:rPr lang="hy-AM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ru-RU" sz="2800" dirty="0"/>
          </a:p>
        </p:txBody>
      </p:sp>
      <p:sp>
        <p:nvSpPr>
          <p:cNvPr id="7" name="Rectangle 4">
            <a:hlinkClick r:id="rId5" action="ppaction://hlinksldjump"/>
          </p:cNvPr>
          <p:cNvSpPr/>
          <p:nvPr/>
        </p:nvSpPr>
        <p:spPr>
          <a:xfrm>
            <a:off x="4633425" y="5705696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85557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234" y="5152064"/>
            <a:ext cx="4307629" cy="1476903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4775590" y="5690461"/>
            <a:ext cx="2642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2029916" y="488725"/>
            <a:ext cx="7278007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</a:t>
            </a:r>
            <a:r>
              <a:rPr lang="hy-AM" sz="35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արբերակ 3 / Խնդիր </a:t>
            </a:r>
            <a:r>
              <a:rPr lang="hy-AM" sz="35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  <a:p>
            <a:pPr algn="ctr"/>
            <a:endParaRPr lang="hy-AM" sz="3500" b="1" dirty="0" smtClea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Գտիր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ավելորդ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պատկերը</a:t>
            </a:r>
            <a:r>
              <a:rPr lang="hy-AM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։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189" y="2668844"/>
            <a:ext cx="10140236" cy="1799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0308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3975" y="384267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</a:t>
            </a:r>
            <a:r>
              <a:rPr lang="hy-AM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իշտ պատասխան</a:t>
            </a:r>
            <a:br>
              <a:rPr lang="hy-AM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hy-AM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Տարբերակ </a:t>
            </a:r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 </a:t>
            </a:r>
            <a:r>
              <a:rPr lang="hy-AM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 Խնդիր </a:t>
            </a:r>
            <a:r>
              <a:rPr lang="en-US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5083" y="2304238"/>
            <a:ext cx="4097426" cy="2653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4">
            <a:hlinkClick r:id="rId6" action="ppaction://hlinksldjump"/>
          </p:cNvPr>
          <p:cNvSpPr/>
          <p:nvPr/>
        </p:nvSpPr>
        <p:spPr>
          <a:xfrm>
            <a:off x="4827389" y="5664133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76140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788" y="5517618"/>
            <a:ext cx="3909444" cy="1340382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4937823" y="5890516"/>
            <a:ext cx="2642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1592824" y="296997"/>
            <a:ext cx="883964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Տ</a:t>
            </a:r>
            <a:r>
              <a:rPr lang="hy-AM" sz="35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արբերակ </a:t>
            </a:r>
            <a:r>
              <a:rPr lang="hy-AM" sz="3500" b="1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4 / </a:t>
            </a:r>
            <a:r>
              <a:rPr lang="hy-AM" sz="35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Խնդիր </a:t>
            </a:r>
            <a:r>
              <a:rPr lang="hy-AM" sz="3500" b="1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</a:t>
            </a:r>
          </a:p>
          <a:p>
            <a:pPr algn="ctr"/>
            <a:endParaRPr lang="hy-AM" sz="3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y-AM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Չորս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ու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կես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ժամից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կլինի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կեսօր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հիմա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ժամը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քանի՞սն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է: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hy-AM" sz="3500" b="1" dirty="0" smtClean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endParaRPr lang="hy-AM" sz="35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565" y="3010996"/>
            <a:ext cx="10811422" cy="1781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4374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4827389" y="5719551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715704" y="487506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Ճ</a:t>
            </a:r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իշտ պատասխան</a:t>
            </a:r>
            <a:b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hy-AM" sz="3500" b="1" cap="none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Տարբերակ 4 / Խնդիր 1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1002" y="2273555"/>
            <a:ext cx="3838882" cy="2677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44779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939" y="5442480"/>
            <a:ext cx="3511216" cy="1203847"/>
          </a:xfrm>
          <a:prstGeom prst="rect">
            <a:avLst/>
          </a:prstGeom>
        </p:spPr>
      </p:pic>
      <p:sp>
        <p:nvSpPr>
          <p:cNvPr id="9" name="Rectangle 8">
            <a:hlinkClick r:id="rId6" action="ppaction://hlinksldjump"/>
          </p:cNvPr>
          <p:cNvSpPr/>
          <p:nvPr/>
        </p:nvSpPr>
        <p:spPr>
          <a:xfrm>
            <a:off x="4764366" y="5690461"/>
            <a:ext cx="26645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2"/>
          <p:cNvSpPr/>
          <p:nvPr/>
        </p:nvSpPr>
        <p:spPr>
          <a:xfrm>
            <a:off x="2177400" y="577216"/>
            <a:ext cx="727800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Տ</a:t>
            </a:r>
            <a:r>
              <a:rPr lang="hy-AM" sz="35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արբերակ 4 / Խնդիր </a:t>
            </a:r>
            <a:r>
              <a:rPr lang="hy-AM" sz="3500" b="1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</a:t>
            </a:r>
          </a:p>
          <a:p>
            <a:pPr algn="ctr"/>
            <a:endParaRPr lang="hy-AM" sz="3500" b="1" dirty="0" smtClean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Գտիր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ավելորդ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պատկերը</a:t>
            </a:r>
            <a:r>
              <a:rPr lang="hy-AM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։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9492" y="2843980"/>
            <a:ext cx="10053024" cy="2111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7995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4827389" y="5719551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517002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Ճ</a:t>
            </a:r>
            <a:r>
              <a:rPr lang="hy-AM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իշտ </a:t>
            </a:r>
            <a:r>
              <a:rPr lang="hy-AM" b="1" cap="none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պատասխան</a:t>
            </a:r>
            <a:r>
              <a:rPr lang="hy-AM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/>
            </a:r>
            <a:br>
              <a:rPr lang="hy-AM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hy-AM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Տարբերակ 4 / Խնդիր </a:t>
            </a:r>
            <a:r>
              <a:rPr lang="hy-AM" b="1" cap="none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</a:t>
            </a:r>
            <a:endParaRPr lang="ru-RU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851" y="2382478"/>
            <a:ext cx="3896032" cy="2662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03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759" y="5794597"/>
            <a:ext cx="3113009" cy="1047092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3582759" y="6134566"/>
            <a:ext cx="34079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1976284" y="473977"/>
            <a:ext cx="755286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Տ</a:t>
            </a:r>
            <a:r>
              <a:rPr lang="hy-AM" sz="35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արբերակ 4 / Խնդիր </a:t>
            </a:r>
            <a:r>
              <a:rPr lang="hy-AM" sz="3500" b="1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</a:t>
            </a:r>
          </a:p>
          <a:p>
            <a:pPr algn="ctr"/>
            <a:r>
              <a:rPr lang="hy-AM" sz="3500" b="1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Ո՞ր վանդակում են հանդիպում երկու պատկերները։</a:t>
            </a:r>
            <a:endParaRPr lang="hy-AM" sz="3500" b="1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536" y="2246729"/>
            <a:ext cx="7527613" cy="3483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518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4827389" y="5719551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376491" y="2124576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Ճ</a:t>
            </a:r>
            <a:r>
              <a:rPr lang="hy-AM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իշտ պատասխան</a:t>
            </a:r>
            <a:br>
              <a:rPr lang="hy-AM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hy-AM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Տարբերակ 4 / Խնդիր </a:t>
            </a:r>
            <a:r>
              <a:rPr lang="hy-AM" b="1" cap="none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 – </a:t>
            </a:r>
            <a:r>
              <a:rPr lang="en-US" b="1" cap="none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</a:t>
            </a:r>
            <a:r>
              <a:rPr lang="hy-AM" b="1" cap="none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</a:t>
            </a:r>
            <a:endParaRPr lang="ru-RU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7661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961" y="5376455"/>
            <a:ext cx="3896366" cy="1335898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4764366" y="5690461"/>
            <a:ext cx="26645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Ճիշտ պատասխան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2251141" y="577215"/>
            <a:ext cx="7278007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Տ</a:t>
            </a:r>
            <a:r>
              <a:rPr lang="hy-AM" sz="35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արբերակ 4 / Խնդիր </a:t>
            </a:r>
            <a:r>
              <a:rPr lang="hy-AM" sz="3500" b="1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4</a:t>
            </a:r>
          </a:p>
          <a:p>
            <a:pPr algn="ctr"/>
            <a:r>
              <a:rPr lang="hy-AM" sz="3200" b="1" dirty="0">
                <a:latin typeface="Arial" panose="020B0604020202020204" pitchFamily="34" charset="0"/>
                <a:cs typeface="Arial" panose="020B0604020202020204" pitchFamily="34" charset="0"/>
              </a:rPr>
              <a:t>Գրի՛ր անհրաժեշտ թվերը</a:t>
            </a:r>
            <a:r>
              <a:rPr lang="hy-AM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։</a:t>
            </a:r>
            <a:endParaRPr lang="hy-AM" sz="32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6547" y="1857602"/>
            <a:ext cx="7980149" cy="3361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6987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ripple/>
        <p:sndAc>
          <p:stSnd>
            <p:snd r:embed="rId4" name="drumroll.wav"/>
          </p:stSnd>
        </p:sndAc>
      </p:transition>
    </mc:Choice>
    <mc:Fallback>
      <p:transition spd="slow" advClick="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4827389" y="5719551"/>
            <a:ext cx="2536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Գնանք սկիզբ </a:t>
            </a:r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95776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600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Ճ</a:t>
            </a:r>
            <a:r>
              <a:rPr lang="hy-AM" sz="3600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իշտ պատասխան</a:t>
            </a:r>
            <a:br>
              <a:rPr lang="hy-AM" sz="3600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hy-AM" sz="3600" b="1" cap="none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Տարբերակ 4 / Խնդիր </a:t>
            </a:r>
            <a:r>
              <a:rPr lang="hy-AM" sz="3600" b="1" cap="none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4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5832" y="1947094"/>
            <a:ext cx="7578016" cy="3244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8900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>
        <p15:prstTrans prst="origami"/>
        <p:sndAc>
          <p:stSnd>
            <p:snd r:embed="rId4" name="applause.wav"/>
          </p:stSnd>
        </p:sndAc>
      </p:transition>
    </mc:Choice>
    <mc:Fallback>
      <p:transition spd="slow" advClick="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PLAYERS_CUSTOMIZATION" val="UEsDBBQAAgAIAAlvgUipAcR2+wIAALAIAAAUAAAAdW5pdmVyc2FsL3BsYXllci54bWytVU1v2zAMPadA/4Ohe6WkH2sb2C26AsUO61Ag67ZboNqKrcW2PEmum/76UZK/53QrsEMCm+J7pMhH2r9+yVLvmUnFRR6gBZ4jj+WhiHgeB+jx693RBbq+Ojzwi5TumPR4FKAy5wZAU+RFTIWSFxrAD1QnAeoZMDAjr5BcSK53wH0G3G2k41N0eDADl1wFKNG6WBJSVRXmChB5rERaGhKFQ5GRQjLFcs0kcWkgr8Eu9d/R8MtETvSuYKqHLPT7A9ckLceL4gOS6gQLGZPj+XxBftx/XoUJy+gRz5WmeciQB5Wc2VI+0XB7L6IyZcrYZr5LcsW0NklY28zXS764yD0lwwA5h3XGlKIxUzjNY0QclkyA/U1KVVLzqAGt4VVbXvNav7V5XzdutnOkcy7Kp5SrBI76kM46CfTJMKqf2etaBT02CrozTMiT7FfJJYvs67dWjPMFcgFbxdk8sapCOICnOxpqIXe3AAMV1R3EbdOwaxq2oJYDt9FXHQVqbrthVJeSNaWa+c88YuILlZIaWVxpWTKfjIw1lgzBPnFXrpvUNcRPdJae/UNvjN+oNT/VW52xgP/RmE9A1NaE5xF7uePgo1kGNdUMim1sWBcpNjG7nFT5lPV0PTC5HOumwEU8TWXMYAwjqinp7GQflEmqwCUs5QjbO9gLTnicpPDTkwzj0700GZXbSYbewV5wKsLtBLQ1t2Uk4zqOxNQqyCcT68QPS6VFxl+tPAd7Ri+tDt8auebopuDtwfn8j1EcxGgGc4MmVpd56u2r5vDBzKlWnc+6cJaBWmEemC4L59XMQlmMfCK2oWWqb/s5NfuwBx3lPDUd01zfQe+iWvFX5lU8Ml+6xYmpScKMZgL04eKkxwD9hO0yCG9N+yJuRN7UAWNi39y/rWiz5evWua7v67APNXzmrHIYN1MfQR2xFGUejXqIi+4jolLYaTeSUS9lG7jR4hhEKooAncJDfefLs8vuyueLywZr83pwgV0u71jpdcKdgkit6/Yifr0b4PE3UEsBAgAAFAACAAgACW+BSKkBxHb7AgAAsAgAABQAAAAAAAAAAQAAAAAAAAAAAHVuaXZlcnNhbC9wbGF5ZXIueG1sUEsFBgAAAAABAAEAQgAAAC0DAAAAAA=="/>
  <p:tag name="ISPRING_PRESENTATION_TITLE" val="СВОЯ ИГРА"/>
  <p:tag name="ARTICULATE_SLIDE_COUNT" val="42"/>
  <p:tag name="ARTICULATE_PROJECT_OPEN" val="0"/>
  <p:tag name="ISPRING_UUID" val="{057A1C99-AAD4-4B36-81AC-138FA0944F7E}"/>
  <p:tag name="ISPRING_RESOURCE_FOLDER" val="C:\Users\olga.kokoulina\Documents\СВОЯ ИГРА - Copy\"/>
  <p:tag name="ISPRING_PRESENTATION_PATH" val="C:\Users\olga.kokoulina\Documents\СВОЯ ИГРА - Copy.pptx"/>
  <p:tag name="ISPRING_PROJECT_FOLDER_UPDATED" val="1"/>
  <p:tag name="ISPRING_SCREEN_RECS_UPDATED" val="C:\Users\olga.kokoulina\Documents\СВОЯ ИГРА - Copy"/>
  <p:tag name="ISPRING_RESOURCE_PATHS_HASH_PRESENTER" val="30a29568428e1fbe1e9622116143a56fc151e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Тема Offic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EE599"/>
      </a:hlink>
      <a:folHlink>
        <a:srgbClr val="2D519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4148</TotalTime>
  <Words>452</Words>
  <Application>Microsoft Office PowerPoint</Application>
  <PresentationFormat>Широкоэкранный</PresentationFormat>
  <Paragraphs>141</Paragraphs>
  <Slides>34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Open Sans</vt:lpstr>
      <vt:lpstr>Тема Office</vt:lpstr>
      <vt:lpstr>Презентация PowerPoint</vt:lpstr>
      <vt:lpstr>Презентация PowerPoint</vt:lpstr>
      <vt:lpstr>Презентация PowerPoint</vt:lpstr>
      <vt:lpstr>Ճիշտ պատասխան  Խնդիր 1 / Կիրակի </vt:lpstr>
      <vt:lpstr>Презентация PowerPoint</vt:lpstr>
      <vt:lpstr>Ճիշտ պատասխան  Տարբերակ 1/ Խնդիր 2- B3</vt:lpstr>
      <vt:lpstr>Презентация PowerPoint</vt:lpstr>
      <vt:lpstr>Ճիշտ պատասխան Տարբերակ 1 / Խնդիր 3 - 4</vt:lpstr>
      <vt:lpstr>Презентация PowerPoint</vt:lpstr>
      <vt:lpstr>Ճիշտ պատասխան Տարբերակ 1 / Խնդիր 4 </vt:lpstr>
      <vt:lpstr>Презентация PowerPoint</vt:lpstr>
      <vt:lpstr>Ճիշտ պատասխան   Տարբերակ 2 / Խնդիր 1 - ուրբաթ</vt:lpstr>
      <vt:lpstr>Презентация PowerPoint</vt:lpstr>
      <vt:lpstr>Ճիշտ պատասխան  Տարբերակ 2/ Խնդիր 2- E3</vt:lpstr>
      <vt:lpstr>Презентация PowerPoint</vt:lpstr>
      <vt:lpstr>Ճիշտպատասխան Տարբերակ 2 / Խնդիր 3 -  3</vt:lpstr>
      <vt:lpstr>Презентация PowerPoint</vt:lpstr>
      <vt:lpstr>Ճիշտ պատասխան Տարբերակ 2 / Խնդիր 4 </vt:lpstr>
      <vt:lpstr>Презентация PowerPoint</vt:lpstr>
      <vt:lpstr>Ճիշտ պատասխան   Տարբերակ 2 / Խնդիր 1 - 60 </vt:lpstr>
      <vt:lpstr>Презентация PowerPoint</vt:lpstr>
      <vt:lpstr>Ճիշտ պատասխան  Տարբերակ 3 / Խնդիր 2- D5</vt:lpstr>
      <vt:lpstr>Презентация PowerPoint</vt:lpstr>
      <vt:lpstr>Презентация PowerPoint</vt:lpstr>
      <vt:lpstr>Презентация PowerPoint</vt:lpstr>
      <vt:lpstr>Ճիշտ պատասխան Տարբերակ 3 / Խնդիր 4</vt:lpstr>
      <vt:lpstr>Презентация PowerPoint</vt:lpstr>
      <vt:lpstr>Ճիշտ պատասխան Տարբերակ 4 / Խնդիր 1</vt:lpstr>
      <vt:lpstr>Презентация PowerPoint</vt:lpstr>
      <vt:lpstr>Ճիշտ պատասխան Տարբերակ 4 / Խնդիր 2</vt:lpstr>
      <vt:lpstr>Презентация PowerPoint</vt:lpstr>
      <vt:lpstr>Ճիշտ պատասխան Տարբերակ 4 / Խնդիր 3 – D3</vt:lpstr>
      <vt:lpstr>Презентация PowerPoint</vt:lpstr>
      <vt:lpstr>Ճիշտ պատասխան Տարբերակ 4 / Խնդիր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</dc:title>
  <dc:creator>Olga Kokoulina</dc:creator>
  <cp:lastModifiedBy>Albert</cp:lastModifiedBy>
  <cp:revision>130</cp:revision>
  <dcterms:created xsi:type="dcterms:W3CDTF">2017-04-04T07:27:35Z</dcterms:created>
  <dcterms:modified xsi:type="dcterms:W3CDTF">2020-06-15T18:50:53Z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F2CB6D5A-1B8B-4A8E-ADC4-3A0669CDCAD4</vt:lpwstr>
  </property>
  <property fmtid="{D5CDD505-2E9C-101B-9397-08002B2CF9AE}" pid="3" name="ArticulatePath">
    <vt:lpwstr>Презентация2</vt:lpwstr>
  </property>
</Properties>
</file>